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543" r:id="rId2"/>
    <p:sldId id="477" r:id="rId3"/>
    <p:sldId id="478" r:id="rId4"/>
    <p:sldId id="544" r:id="rId5"/>
    <p:sldId id="431" r:id="rId6"/>
    <p:sldId id="482" r:id="rId7"/>
    <p:sldId id="541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CFF"/>
    <a:srgbClr val="DA8200"/>
    <a:srgbClr val="990033"/>
    <a:srgbClr val="FF3B7C"/>
    <a:srgbClr val="CC0044"/>
    <a:srgbClr val="700015"/>
    <a:srgbClr val="0156FF"/>
    <a:srgbClr val="002B82"/>
    <a:srgbClr val="860086"/>
    <a:srgbClr val="FF3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Sayfa1!$F$4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Sayfa1!$A$2:$A$4</c:f>
              <c:strCache>
                <c:ptCount val="3"/>
                <c:pt idx="0">
                  <c:v>Кыргызстан/Kırgızistan</c:v>
                </c:pt>
                <c:pt idx="1">
                  <c:v>Түркия/Türkiye</c:v>
                </c:pt>
                <c:pt idx="2">
                  <c:v>Башка/Diğer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804</c:v>
                </c:pt>
                <c:pt idx="1">
                  <c:v>27</c:v>
                </c:pt>
                <c:pt idx="2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9F-4784-B352-8C312540A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97791696"/>
        <c:axId val="297792088"/>
      </c:barChart>
      <c:catAx>
        <c:axId val="297791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7792088"/>
        <c:crosses val="autoZero"/>
        <c:auto val="1"/>
        <c:lblAlgn val="ctr"/>
        <c:lblOffset val="100"/>
        <c:noMultiLvlLbl val="0"/>
      </c:catAx>
      <c:valAx>
        <c:axId val="297792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779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98111420159666"/>
          <c:y val="2.6258413805722886E-2"/>
          <c:w val="0.53753241207326163"/>
          <c:h val="0.89633054174002291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explosion val="15"/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FD-42F4-980B-C49DDA729DD8}"/>
              </c:ext>
            </c:extLst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FD-42F4-980B-C49DDA729DD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472D7050-26A9-4542-A90B-DA39D97A3B54}" type="VALUE">
                      <a:rPr lang="en-US">
                        <a:solidFill>
                          <a:srgbClr val="0070C0"/>
                        </a:solidFill>
                      </a:rPr>
                      <a:pPr/>
                      <a:t>[ЗНАЧЕНИЕ]</a:t>
                    </a:fld>
                    <a:endParaRPr lang="en-US" baseline="0" dirty="0">
                      <a:solidFill>
                        <a:srgbClr val="0070C0"/>
                      </a:solidFill>
                    </a:endParaRPr>
                  </a:p>
                  <a:p>
                    <a:fld id="{FEDBCD6B-EA78-4D8F-8497-A83F2A14FA1E}" type="PERCENTAGE">
                      <a:rPr lang="en-US">
                        <a:solidFill>
                          <a:srgbClr val="0070C0"/>
                        </a:solidFill>
                      </a:rPr>
                      <a:pPr/>
                      <a:t>[ПРОЦЕНТ]</a:t>
                    </a:fld>
                    <a:endParaRPr lang="ru-RU"/>
                  </a:p>
                </c:rich>
              </c:tx>
              <c:dLblPos val="outEnd"/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FD-42F4-980B-C49DDA729DD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6962354181815003E-2"/>
                  <c:y val="-0.10721963002268302"/>
                </c:manualLayout>
              </c:layout>
              <c:tx>
                <c:rich>
                  <a:bodyPr/>
                  <a:lstStyle/>
                  <a:p>
                    <a:fld id="{926E6318-A5C6-447B-B2FC-8330A66E33D6}" type="VALUE">
                      <a:rPr lang="en-US">
                        <a:solidFill>
                          <a:srgbClr val="C00000"/>
                        </a:solidFill>
                      </a:rPr>
                      <a:pPr/>
                      <a:t>[ЗНАЧЕНИЕ]</a:t>
                    </a:fld>
                    <a:endParaRPr lang="en-US" baseline="0" dirty="0">
                      <a:solidFill>
                        <a:srgbClr val="C00000"/>
                      </a:solidFill>
                    </a:endParaRPr>
                  </a:p>
                  <a:p>
                    <a:fld id="{2D5E0D0D-C634-48C8-A2FD-3B27AF098070}" type="PERCENTAGE">
                      <a:rPr lang="en-US">
                        <a:solidFill>
                          <a:srgbClr val="C00000"/>
                        </a:solidFill>
                      </a:rPr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3FD-42F4-980B-C49DDA729DD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Анкета толтургандар/Anketi Yanıtlayanlar</c:v>
                </c:pt>
                <c:pt idx="1">
                  <c:v>Жооп бербегендер/Ulaşılmayanlar</c:v>
                </c:pt>
              </c:strCache>
            </c:strRef>
          </c:cat>
          <c:val>
            <c:numRef>
              <c:f>Sayfa1!$B$2:$B$3</c:f>
              <c:numCache>
                <c:formatCode>#,##0</c:formatCode>
                <c:ptCount val="2"/>
                <c:pt idx="0">
                  <c:v>625</c:v>
                </c:pt>
                <c:pt idx="1">
                  <c:v>252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3FD-42F4-980B-C49DDA729DD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8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915257702460613"/>
          <c:w val="0.99908564255075172"/>
          <c:h val="0.1308474229753937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75700528955752E-2"/>
          <c:y val="0.16532956142055633"/>
          <c:w val="0.46825754730802921"/>
          <c:h val="0.83546088849803013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GENEL</c:v>
                </c:pt>
              </c:strCache>
            </c:strRef>
          </c:tx>
          <c:explosion val="10"/>
          <c:dLbls>
            <c:dLbl>
              <c:idx val="1"/>
              <c:layout>
                <c:manualLayout>
                  <c:x val="0"/>
                  <c:y val="0.11785442836586911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F-4CC2-A6D9-2C643A2FF2D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Sayfa1!$A$2:$A$5</c:f>
              <c:strCache>
                <c:ptCount val="4"/>
                <c:pt idx="0">
                  <c:v>Иштеп жаткандар/İstihdam Edilenler</c:v>
                </c:pt>
                <c:pt idx="1">
                  <c:v>Жумуш издеп жаткандар/İş Arayanlar</c:v>
                </c:pt>
                <c:pt idx="2">
                  <c:v>Иштегенге мүмкүнч. жоктор (аскер, декрет ж.б.)/Çalışmaya Uygun Olm. (Askerlik, Doğum izin v.s.)</c:v>
                </c:pt>
                <c:pt idx="3">
                  <c:v>Окуусун улантып жаткандар/Eğitime Devam Edenler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448</c:v>
                </c:pt>
                <c:pt idx="1">
                  <c:v>58</c:v>
                </c:pt>
                <c:pt idx="2">
                  <c:v>29</c:v>
                </c:pt>
                <c:pt idx="3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F-4CC2-A6D9-2C643A2FF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259868624807228"/>
          <c:y val="0.11327606993850883"/>
          <c:w val="0.33740131375192761"/>
          <c:h val="0.82178531488337059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bg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26270511006023"/>
          <c:y val="9.3224412247170818E-2"/>
          <c:w val="0.41593156315964896"/>
          <c:h val="0.64971908289582303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GENEL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EF5-427F-82DE-73C364E3EEF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F5-427F-82DE-73C364E3EEF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EF5-427F-82DE-73C364E3EEFF}"/>
              </c:ext>
            </c:extLst>
          </c:dPt>
          <c:dLbls>
            <c:dLbl>
              <c:idx val="0"/>
              <c:layout>
                <c:manualLayout>
                  <c:x val="8.5884177120416572E-2"/>
                  <c:y val="6.8028155601758539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EF5-427F-82DE-73C364E3EE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502345150055791"/>
                  <c:y val="-0.15621280175218635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EF5-427F-82DE-73C364E3EE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103283210078112"/>
                  <c:y val="0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EF5-427F-82DE-73C364E3EE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Sayfa1!$A$2:$A$4</c:f>
              <c:strCache>
                <c:ptCount val="3"/>
                <c:pt idx="0">
                  <c:v>МАМЛЕКТТИК(КООМДУК) СЕКТОРДО/KAMU SEKTÖRDE</c:v>
                </c:pt>
                <c:pt idx="1">
                  <c:v>ЖЕКЕ СЕКТОРДО/ÖZEL SEKTÖRDE</c:v>
                </c:pt>
                <c:pt idx="2">
                  <c:v>СООДА ЖАНА ЖЕКЕ БИЗНЕС/TİCARET, GİRİŞİMCİLİK</c:v>
                </c:pt>
              </c:strCache>
            </c:strRef>
          </c:cat>
          <c:val>
            <c:numRef>
              <c:f>Sayfa1!$B$2:$B$4</c:f>
              <c:numCache>
                <c:formatCode>0</c:formatCode>
                <c:ptCount val="3"/>
                <c:pt idx="0">
                  <c:v>82</c:v>
                </c:pt>
                <c:pt idx="1">
                  <c:v>356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EF5-427F-82DE-73C364E3EEF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70114914767924"/>
          <c:y val="0.78686518242634507"/>
          <c:w val="0.84121740096511011"/>
          <c:h val="0.172408224482993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9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E05-4B8A-815E-D9A7DC64B8D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05-4B8A-815E-D9A7DC64B8DD}"/>
              </c:ext>
            </c:extLst>
          </c:dPt>
          <c:dLbls>
            <c:dLbl>
              <c:idx val="0"/>
              <c:layout>
                <c:manualLayout>
                  <c:x val="-7.6238760225928954E-4"/>
                  <c:y val="-3.258925129916209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E05-4B8A-815E-D9A7DC64B8D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258543065688179E-2"/>
                  <c:y val="-8.2270931603708828E-3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E05-4B8A-815E-D9A7DC64B8D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ӨЗ КЕСИБИ БОЮНЧА ИШТЕГЕНДЕР/ALANINDA ÇALIŞANLAR</c:v>
                </c:pt>
                <c:pt idx="1">
                  <c:v>КЕСИБИНДЕН ТЫШКАРЫ ИШТЕГЕНДЕР/ALAN DIŞI ÇALIŞANLAR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315</c:v>
                </c:pt>
                <c:pt idx="1">
                  <c:v>133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E05-4B8A-815E-D9A7DC64B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6C2FD-2C43-46DE-ABD6-DF91372AF20E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FE97F-6F9F-4F24-BA4C-196B49679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049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79439-8E62-483B-86C6-B639D66C65B5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61D10-733A-47D3-944E-1FBD8C2F2F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61D10-733A-47D3-944E-1FBD8C2F2F3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37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0EFEF3-2313-4317-A8ED-E1068C8B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75F4C7D-5ED3-4D40-8013-DEECD4788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71DF29-3CA2-4A14-BA33-A26543EC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76DB9E-9CAE-4FAB-B652-9BECEC41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FBAD5F7-EE43-49E3-A049-949EF08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59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9E3906-C22E-423A-97BB-6DC62AEC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C8CE917-63D5-4B18-BCCB-AD4A56799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C9BF54-CD63-4934-9CA8-02FEC255C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D18130-98CB-475B-A52E-FF7101AE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4497C8-1C9B-4ADB-B0C1-2E6CD57F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57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C96D51B-6AED-43E6-A280-6830419E4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E0078FA-66F8-47C5-A847-D51525C12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800768-CC5E-4439-8854-B6878A85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DD8EF7-8CB9-4238-90BC-BCCB20C4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68BFCD-BDE4-45E5-990F-68646411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40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58487D-4C7B-424B-B09B-0E4C4D1A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B2CC01-DB1A-4BD5-8FD9-FE9702DE9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D955C7-55CA-487A-8BF2-CEC8C5F6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9D9EB7-BC36-427B-BA42-28C53199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10ED2F-7214-47E0-92BA-83A0F17CC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32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53114D-C519-444E-A3BB-060B97855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E48E9E-C4B0-4ABF-B149-634D290B1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105A81-A3D1-4751-BF7F-C9BD55C9B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D0E1EC-C917-4879-8B02-B24E1A0CB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DDF660-BDD2-4003-8781-18B61C0DC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77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600B92-7004-4747-A521-36361E2A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65C848-8E61-4C15-8896-F658C871D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1F69AC2-56EF-4574-A885-3F9A436DF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448DDD0-1DBD-4A0B-9267-4896E80A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705EB9-9804-4DC0-80D9-869378CF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982AB75-2AA3-4EB3-AF31-0D44A415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25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A9617A-4208-48B2-88A3-4119ABDE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804A36-4F98-49AC-9B47-94798428F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A9AD568-2304-45D1-8824-C03348528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43F76C5-AAFA-49A7-9A2F-C3948C12A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CE94F6A-92CB-4D09-B302-B4A9E2252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DB7C69A-FD11-4EE0-955D-448628D16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19ED5DF-660E-4219-A77E-C6FA60F2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93E62EE-E726-429A-8281-25B34A15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91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2F5841-564F-4CBA-B777-24D10E74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025948F-50F4-4A80-A96A-3F383718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53DD72-0F86-44D1-BE07-0D0BD383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A7195CD-561C-416A-9109-E0AD1E84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0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DA71302-2AD8-48BA-A0E8-64A52AA03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3AACC49-3BD2-462D-B587-D378D9892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0698A4F-C1A6-4604-8355-758D1402C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44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5C821D-DCDF-4E93-9660-21C2B4EF9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6ED826-E075-46F5-9E48-3BC3084AA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4E7EB3A-3915-4132-AC42-A0F382326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0427C6-2390-4989-8C6D-13BDEA552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49A6B4E-0380-436A-A85A-84DBD535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78319A7-B1C9-49E3-80A8-02D2E10B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50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FA6E3A-A9FE-47EA-A8EB-5D02B36F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A7E09C4-2C71-4C4F-9F0E-7E6F3A40B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B1E3934-E357-4FFD-8C85-CDE26615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B529D70-B68F-4645-AFA1-71CD94180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8F59BF7-1420-44A1-9F6A-B28E6824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37AB40A-B313-42C5-AD65-863C3B28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41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BDEFE37-7E24-4BC9-8F11-3504261E9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CEE3B4-B59C-4FB3-BCFA-44D2BC5F6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E673B3-B22A-43B5-8B87-C1BDC44716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CB003-A394-4920-AC50-E4264626343B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3D6839-9C16-4C1F-99C6-DAD89FA46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7964A0-4C1B-437D-B28E-B9F5754CB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40B9F-700E-4E52-9BE9-91A7FEC051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51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orms.gle/atFcnWvhtr6MdKLG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827584" y="476672"/>
            <a:ext cx="7488832" cy="861774"/>
          </a:xfrm>
          <a:prstGeom prst="rect">
            <a:avLst/>
          </a:prstGeom>
          <a:solidFill>
            <a:srgbClr val="C00000"/>
          </a:solidFill>
          <a:ln w="42500" cap="flat" cmpd="sng" algn="ctr">
            <a:solidFill>
              <a:srgbClr val="00206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500" kern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КТМУ КАРЬЕРАЛЫК </a:t>
            </a:r>
            <a:r>
              <a:rPr lang="ky-KG" sz="2500" kern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ӨНҮКТҮРҮҮ КЕҢСЕСИ</a:t>
            </a:r>
            <a:endParaRPr lang="tr-TR" sz="2500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tr-TR" sz="25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KTMÜ </a:t>
            </a:r>
            <a:r>
              <a:rPr lang="en-US" sz="25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KAR</a:t>
            </a:r>
            <a:r>
              <a:rPr lang="tr-TR" sz="25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İYER GELİŞTİRME </a:t>
            </a:r>
            <a:r>
              <a:rPr lang="tr-TR" sz="2500" kern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OFİSİ</a:t>
            </a:r>
            <a:endParaRPr lang="tr-TR" sz="2500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6 Metin kutusu"/>
          <p:cNvSpPr txBox="1"/>
          <p:nvPr/>
        </p:nvSpPr>
        <p:spPr>
          <a:xfrm>
            <a:off x="732931" y="4143853"/>
            <a:ext cx="7488832" cy="132343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tr-TR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kern="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ж.ж</a:t>
            </a:r>
            <a:r>
              <a:rPr lang="ru-RU" sz="2000" b="1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y-KG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КТМУ </a:t>
            </a:r>
            <a:r>
              <a:rPr lang="ky-KG" sz="2000" b="1" kern="0" baseline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БҮТҮРҮҮЧҮЛӨРҮНҮН </a:t>
            </a:r>
            <a:endParaRPr lang="ky-KG" sz="2000" b="1" kern="0" baseline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y-KG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КЕСИПТИК </a:t>
            </a:r>
            <a:r>
              <a:rPr lang="ky-KG" sz="2000" b="1" kern="0" baseline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ЖАНА СЕКТОРДУК </a:t>
            </a:r>
            <a:r>
              <a:rPr lang="ky-KG" sz="2000" b="1" kern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АНАЛИЗИ</a:t>
            </a:r>
            <a:endParaRPr lang="tr-TR" sz="2000" b="1" kern="0" baseline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2023-2024 E</a:t>
            </a:r>
            <a:r>
              <a:rPr lang="tr-TR" sz="2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ĞİTİM-ÖĞRETİM YILI</a:t>
            </a:r>
            <a:r>
              <a:rPr lang="en-US" sz="2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KTMÜ MEZUNLARI MESLEKİ VE SEKTÖREL DURUM </a:t>
            </a:r>
            <a:r>
              <a:rPr lang="tr-TR" sz="2000" b="1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ANALİZİ</a:t>
            </a:r>
            <a:endParaRPr kumimoji="0" lang="tr-TR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 Metin kutusu"/>
          <p:cNvSpPr txBox="1"/>
          <p:nvPr/>
        </p:nvSpPr>
        <p:spPr>
          <a:xfrm>
            <a:off x="714348" y="5572140"/>
            <a:ext cx="7488832" cy="584775"/>
          </a:xfrm>
          <a:prstGeom prst="rect">
            <a:avLst/>
          </a:prstGeom>
          <a:solidFill>
            <a:srgbClr val="9E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202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tr-TR" sz="3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407" y="1569948"/>
            <a:ext cx="2219879" cy="232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404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718984"/>
            <a:ext cx="8856984" cy="59503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Бул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изилдөө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КТМУ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Карьералык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өнүктүрүү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кеңсеси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тарабынан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2023-2024-окуу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жылында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университетибиздин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курамындагы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факультетти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кесиптик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окуу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жайды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бүтүргөн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студенттерибиздин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кесиптик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статусун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кайсы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тармактарда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иштеп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жатканын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аныктоо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максатында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жүргүзүлдү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Маалыматтар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шилтемеде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forms.gle/atFcnWvhtr6MdKLG7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"Google Forms" 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онлайн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сурамжылоосуна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биздин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бүтүрүүчүлөр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тарабынан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берилген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жооптордон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алынды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	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Изилдөөнүн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мазмуну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маалымат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Бүтүрүүчүлөрдүн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y-KG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ишке орношуу жана тармактык анализи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штеген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бүтүрүүчүлөрдүн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тармактык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анализи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çalışma</a:t>
            </a:r>
            <a:r>
              <a:rPr lang="ky-KG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KTMÜ Kariyer Geliştirme Ofisi tarafından, 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Üniversitemiz bünyesinde bulunan 10 Fakülte (Lisans) ve 1 Meslek Yüksek Okulundan (Önlisans) 20</a:t>
            </a:r>
            <a:r>
              <a:rPr lang="ky-KG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eğitim-ğretim yılı 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mezun olan öğrencilerimizin mesleki durumlarını ve hangi sektörlerde çalıştıklarını belirlemek amacıyla yapılmıştır.</a:t>
            </a:r>
          </a:p>
          <a:p>
            <a:pPr algn="just">
              <a:lnSpc>
                <a:spcPct val="120000"/>
              </a:lnSpc>
            </a:pP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Veriler, mezunlarımızın (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https://forms.gle/atFcnWvhtr6MdKLG7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linkinde bulunmakta olan “Google 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Forms” online anketine 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mezunlarımızın 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vermiş olduğu 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cevaplardan alınmıştır. 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20000"/>
              </a:lnSpc>
            </a:pP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Çalışmanın İçeriği:</a:t>
            </a:r>
          </a:p>
          <a:p>
            <a:pPr algn="just">
              <a:lnSpc>
                <a:spcPct val="120000"/>
              </a:lnSpc>
            </a:pP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Genel Bilgi;</a:t>
            </a:r>
          </a:p>
          <a:p>
            <a:pPr algn="just">
              <a:lnSpc>
                <a:spcPct val="120000"/>
              </a:lnSpc>
            </a:pP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Mezunların İstihdam Durumu Analizi;</a:t>
            </a:r>
          </a:p>
          <a:p>
            <a:pPr algn="just">
              <a:lnSpc>
                <a:spcPct val="120000"/>
              </a:lnSpc>
            </a:pPr>
            <a:r>
              <a:rPr lang="ky-KG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Çalışan Mezunların 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Sektörel </a:t>
            </a:r>
            <a:r>
              <a:rPr lang="tr-TR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Analizi</a:t>
            </a:r>
            <a:r>
              <a:rPr lang="tr-TR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tr-TR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68" y="332656"/>
            <a:ext cx="7668344" cy="45719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468" y="188640"/>
            <a:ext cx="7164288" cy="45719"/>
          </a:xfrm>
          <a:prstGeom prst="rect">
            <a:avLst/>
          </a:prstGeom>
          <a:solidFill>
            <a:srgbClr val="0084D6"/>
          </a:solidFill>
          <a:ln>
            <a:solidFill>
              <a:srgbClr val="008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9731" y="-27384"/>
            <a:ext cx="698713" cy="72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8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Metin kutusu"/>
          <p:cNvSpPr txBox="1"/>
          <p:nvPr/>
        </p:nvSpPr>
        <p:spPr>
          <a:xfrm>
            <a:off x="2195736" y="653787"/>
            <a:ext cx="4689989" cy="830997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y-KG" sz="2400" b="1" dirty="0" smtClean="0">
                <a:latin typeface="Times New Roman" pitchFamily="18" charset="0"/>
                <a:cs typeface="Times New Roman" pitchFamily="18" charset="0"/>
              </a:rPr>
              <a:t>ЖАЛПЫ МААЛЫМАТ</a:t>
            </a:r>
          </a:p>
          <a:p>
            <a:pPr algn="ctr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GENEL BİLGİLER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6 Metin kutusu"/>
          <p:cNvSpPr txBox="1"/>
          <p:nvPr/>
        </p:nvSpPr>
        <p:spPr>
          <a:xfrm>
            <a:off x="539552" y="1490386"/>
            <a:ext cx="540060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y-KG" sz="1600" b="1" dirty="0" smtClean="0">
                <a:solidFill>
                  <a:srgbClr val="C00000"/>
                </a:solidFill>
              </a:rPr>
              <a:t>2023-2024 ж.ж. ЖАЛПЫ БҮТҮРҮҮЧҮЛӨРДҮН САНЫ:</a:t>
            </a:r>
          </a:p>
          <a:p>
            <a:r>
              <a:rPr lang="tr-TR" sz="1600" b="1" dirty="0" smtClean="0">
                <a:solidFill>
                  <a:srgbClr val="C00000"/>
                </a:solidFill>
              </a:rPr>
              <a:t>20</a:t>
            </a:r>
            <a:r>
              <a:rPr lang="ky-KG" sz="1600" b="1" dirty="0" smtClean="0">
                <a:solidFill>
                  <a:srgbClr val="C00000"/>
                </a:solidFill>
              </a:rPr>
              <a:t>23</a:t>
            </a:r>
            <a:r>
              <a:rPr lang="tr-TR" sz="1600" b="1" dirty="0" smtClean="0">
                <a:solidFill>
                  <a:srgbClr val="C00000"/>
                </a:solidFill>
              </a:rPr>
              <a:t>-202</a:t>
            </a:r>
            <a:r>
              <a:rPr lang="ky-KG" sz="1600" b="1" dirty="0" smtClean="0">
                <a:solidFill>
                  <a:srgbClr val="C00000"/>
                </a:solidFill>
              </a:rPr>
              <a:t>4</a:t>
            </a:r>
            <a:r>
              <a:rPr lang="tr-TR" sz="1600" b="1" dirty="0" smtClean="0">
                <a:solidFill>
                  <a:srgbClr val="C00000"/>
                </a:solidFill>
              </a:rPr>
              <a:t>  E.Ö. YILI </a:t>
            </a:r>
            <a:r>
              <a:rPr lang="tr-TR" sz="1600" b="1" dirty="0">
                <a:solidFill>
                  <a:srgbClr val="C00000"/>
                </a:solidFill>
              </a:rPr>
              <a:t>TOPLAM </a:t>
            </a:r>
            <a:r>
              <a:rPr lang="tr-TR" sz="1600" b="1" dirty="0" smtClean="0">
                <a:solidFill>
                  <a:srgbClr val="C00000"/>
                </a:solidFill>
              </a:rPr>
              <a:t>MEZUN </a:t>
            </a:r>
            <a:r>
              <a:rPr lang="tr-TR" sz="1600" b="1" dirty="0">
                <a:solidFill>
                  <a:srgbClr val="C00000"/>
                </a:solidFill>
              </a:rPr>
              <a:t>SAYISI</a:t>
            </a:r>
            <a:r>
              <a:rPr lang="ky-KG" sz="1600" b="1" dirty="0">
                <a:solidFill>
                  <a:srgbClr val="C00000"/>
                </a:solidFill>
              </a:rPr>
              <a:t>:</a:t>
            </a:r>
            <a:r>
              <a:rPr lang="tr-TR" sz="1600" b="1" dirty="0">
                <a:solidFill>
                  <a:srgbClr val="C00000"/>
                </a:solidFill>
              </a:rPr>
              <a:t> </a:t>
            </a:r>
            <a:r>
              <a:rPr lang="ky-KG" sz="1600" b="1" dirty="0" smtClean="0">
                <a:solidFill>
                  <a:srgbClr val="C00000"/>
                </a:solidFill>
              </a:rPr>
              <a:t> </a:t>
            </a:r>
            <a:endParaRPr lang="ky-KG" sz="16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8" y="498331"/>
            <a:ext cx="7668344" cy="45719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468" y="354315"/>
            <a:ext cx="7164288" cy="45719"/>
          </a:xfrm>
          <a:prstGeom prst="rect">
            <a:avLst/>
          </a:prstGeom>
          <a:solidFill>
            <a:srgbClr val="0084D6"/>
          </a:solidFill>
          <a:ln>
            <a:solidFill>
              <a:srgbClr val="008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9731" y="35363"/>
            <a:ext cx="698713" cy="7293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364088" y="155342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87</a:t>
            </a:r>
            <a:r>
              <a:rPr lang="en-US" sz="2400" b="1" dirty="0" smtClean="0">
                <a:solidFill>
                  <a:srgbClr val="C00000"/>
                </a:solidFill>
              </a:rPr>
              <a:t>7</a:t>
            </a:r>
            <a:endParaRPr lang="tr-TR" sz="24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13" name="Grafik 21"/>
          <p:cNvGraphicFramePr/>
          <p:nvPr>
            <p:extLst>
              <p:ext uri="{D42A27DB-BD31-4B8C-83A1-F6EECF244321}">
                <p14:modId xmlns:p14="http://schemas.microsoft.com/office/powerpoint/2010/main" val="2070355510"/>
              </p:ext>
            </p:extLst>
          </p:nvPr>
        </p:nvGraphicFramePr>
        <p:xfrm>
          <a:off x="4067944" y="2348880"/>
          <a:ext cx="494839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4976" y="3284984"/>
            <a:ext cx="360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70C0"/>
                </a:solidFill>
              </a:rPr>
              <a:t>Жалпы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бүтүрүүчүлөрдүн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/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Toplam Mezunların</a:t>
            </a:r>
            <a:r>
              <a:rPr lang="ru-RU" b="1" dirty="0">
                <a:solidFill>
                  <a:srgbClr val="0070C0"/>
                </a:solidFill>
              </a:rPr>
              <a:t>: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tr-TR" b="1" dirty="0" smtClean="0">
                <a:solidFill>
                  <a:srgbClr val="C00000"/>
                </a:solidFill>
              </a:rPr>
              <a:t>80</a:t>
            </a:r>
            <a:r>
              <a:rPr lang="en-US" b="1" dirty="0" smtClean="0">
                <a:solidFill>
                  <a:srgbClr val="C00000"/>
                </a:solidFill>
              </a:rPr>
              <a:t>4</a:t>
            </a: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tr-TR" b="1" dirty="0" smtClean="0">
                <a:solidFill>
                  <a:srgbClr val="C00000"/>
                </a:solidFill>
              </a:rPr>
              <a:t>91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en-US" b="1" dirty="0" smtClean="0">
                <a:solidFill>
                  <a:srgbClr val="C00000"/>
                </a:solidFill>
              </a:rPr>
              <a:t>7</a:t>
            </a:r>
            <a:r>
              <a:rPr lang="ru-RU" b="1" dirty="0" smtClean="0">
                <a:solidFill>
                  <a:srgbClr val="C00000"/>
                </a:solidFill>
              </a:rPr>
              <a:t>%) </a:t>
            </a:r>
            <a:r>
              <a:rPr lang="ru-RU" b="1" dirty="0">
                <a:solidFill>
                  <a:srgbClr val="0070C0"/>
                </a:solidFill>
              </a:rPr>
              <a:t>– </a:t>
            </a:r>
            <a:r>
              <a:rPr lang="ru-RU" b="1" dirty="0" err="1">
                <a:solidFill>
                  <a:srgbClr val="0070C0"/>
                </a:solidFill>
              </a:rPr>
              <a:t>Кыргызстандын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жарандары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/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Kırgızistan Vatandaşları</a:t>
            </a:r>
            <a:r>
              <a:rPr lang="en-US" b="1" dirty="0">
                <a:solidFill>
                  <a:srgbClr val="0070C0"/>
                </a:solidFill>
              </a:rPr>
              <a:t>;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27</a:t>
            </a:r>
            <a:r>
              <a:rPr lang="ru-RU" b="1" dirty="0" smtClean="0">
                <a:solidFill>
                  <a:srgbClr val="C00000"/>
                </a:solidFill>
              </a:rPr>
              <a:t> (</a:t>
            </a:r>
            <a:r>
              <a:rPr lang="tr-TR" b="1" dirty="0" smtClean="0">
                <a:solidFill>
                  <a:srgbClr val="C00000"/>
                </a:solidFill>
              </a:rPr>
              <a:t>3,1</a:t>
            </a:r>
            <a:r>
              <a:rPr lang="ru-RU" b="1" dirty="0" smtClean="0">
                <a:solidFill>
                  <a:srgbClr val="C00000"/>
                </a:solidFill>
              </a:rPr>
              <a:t>%) </a:t>
            </a:r>
            <a:r>
              <a:rPr lang="ru-RU" b="1" dirty="0">
                <a:solidFill>
                  <a:srgbClr val="0070C0"/>
                </a:solidFill>
              </a:rPr>
              <a:t>–</a:t>
            </a:r>
            <a:r>
              <a:rPr lang="ru-RU" b="1" dirty="0" err="1">
                <a:solidFill>
                  <a:srgbClr val="0070C0"/>
                </a:solidFill>
              </a:rPr>
              <a:t>Түркиянын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жарандары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/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Türkiye Vatandaşları</a:t>
            </a:r>
            <a:r>
              <a:rPr lang="en-US" b="1" dirty="0">
                <a:solidFill>
                  <a:srgbClr val="0070C0"/>
                </a:solidFill>
              </a:rPr>
              <a:t>;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45</a:t>
            </a:r>
            <a:r>
              <a:rPr lang="ru-RU" b="1" dirty="0" smtClean="0">
                <a:solidFill>
                  <a:srgbClr val="C00000"/>
                </a:solidFill>
              </a:rPr>
              <a:t> (</a:t>
            </a:r>
            <a:r>
              <a:rPr lang="tr-TR" b="1" dirty="0" smtClean="0">
                <a:solidFill>
                  <a:srgbClr val="C00000"/>
                </a:solidFill>
              </a:rPr>
              <a:t>5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ru-RU" b="1" dirty="0" smtClean="0">
                <a:solidFill>
                  <a:srgbClr val="C00000"/>
                </a:solidFill>
              </a:rPr>
              <a:t>%)</a:t>
            </a:r>
            <a:r>
              <a:rPr lang="ru-RU" b="1" dirty="0" smtClean="0">
                <a:solidFill>
                  <a:srgbClr val="0070C0"/>
                </a:solidFill>
              </a:rPr>
              <a:t> –Башка </a:t>
            </a:r>
            <a:r>
              <a:rPr lang="ru-RU" b="1" dirty="0" err="1">
                <a:solidFill>
                  <a:srgbClr val="0070C0"/>
                </a:solidFill>
              </a:rPr>
              <a:t>өлкөлөрдүн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жарандары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/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Diğer Ülke Vatandaşları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33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Metin kutusu"/>
          <p:cNvSpPr txBox="1"/>
          <p:nvPr/>
        </p:nvSpPr>
        <p:spPr>
          <a:xfrm>
            <a:off x="2195736" y="653787"/>
            <a:ext cx="4689989" cy="830997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y-KG" sz="2400" b="1" dirty="0" smtClean="0">
                <a:latin typeface="Times New Roman" pitchFamily="18" charset="0"/>
                <a:cs typeface="Times New Roman" pitchFamily="18" charset="0"/>
              </a:rPr>
              <a:t>ЖАЛПЫ МААЛЫМАТ</a:t>
            </a:r>
          </a:p>
          <a:p>
            <a:pPr algn="ctr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GENEL BİLGİLER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449581"/>
              </p:ext>
            </p:extLst>
          </p:nvPr>
        </p:nvGraphicFramePr>
        <p:xfrm>
          <a:off x="321708" y="2358774"/>
          <a:ext cx="8246228" cy="4382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6 Metin kutusu"/>
          <p:cNvSpPr txBox="1"/>
          <p:nvPr/>
        </p:nvSpPr>
        <p:spPr>
          <a:xfrm>
            <a:off x="539552" y="1490386"/>
            <a:ext cx="5400600" cy="11079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y-KG" sz="1600" b="1" dirty="0" smtClean="0">
                <a:solidFill>
                  <a:srgbClr val="C00000"/>
                </a:solidFill>
              </a:rPr>
              <a:t>2023-2024 ж.ж. ЖАЛПЫ БҮТҮРҮҮЧҮЛӨРДҮН САНЫ:</a:t>
            </a:r>
          </a:p>
          <a:p>
            <a:r>
              <a:rPr lang="tr-TR" sz="1600" b="1" dirty="0" smtClean="0">
                <a:solidFill>
                  <a:srgbClr val="C00000"/>
                </a:solidFill>
              </a:rPr>
              <a:t>20</a:t>
            </a:r>
            <a:r>
              <a:rPr lang="ky-KG" sz="1600" b="1" dirty="0" smtClean="0">
                <a:solidFill>
                  <a:srgbClr val="C00000"/>
                </a:solidFill>
              </a:rPr>
              <a:t>23</a:t>
            </a:r>
            <a:r>
              <a:rPr lang="tr-TR" sz="1600" b="1" dirty="0" smtClean="0">
                <a:solidFill>
                  <a:srgbClr val="C00000"/>
                </a:solidFill>
              </a:rPr>
              <a:t>-202</a:t>
            </a:r>
            <a:r>
              <a:rPr lang="ky-KG" sz="1600" b="1" dirty="0" smtClean="0">
                <a:solidFill>
                  <a:srgbClr val="C00000"/>
                </a:solidFill>
              </a:rPr>
              <a:t>4</a:t>
            </a:r>
            <a:r>
              <a:rPr lang="tr-TR" sz="1600" b="1" dirty="0" smtClean="0">
                <a:solidFill>
                  <a:srgbClr val="C00000"/>
                </a:solidFill>
              </a:rPr>
              <a:t>  E.Ö. YILI </a:t>
            </a:r>
            <a:r>
              <a:rPr lang="tr-TR" sz="1600" b="1" dirty="0">
                <a:solidFill>
                  <a:srgbClr val="C00000"/>
                </a:solidFill>
              </a:rPr>
              <a:t>TOPLAM </a:t>
            </a:r>
            <a:r>
              <a:rPr lang="tr-TR" sz="1600" b="1" dirty="0" smtClean="0">
                <a:solidFill>
                  <a:srgbClr val="C00000"/>
                </a:solidFill>
              </a:rPr>
              <a:t>MEZUN </a:t>
            </a:r>
            <a:r>
              <a:rPr lang="tr-TR" sz="1600" b="1" dirty="0">
                <a:solidFill>
                  <a:srgbClr val="C00000"/>
                </a:solidFill>
              </a:rPr>
              <a:t>SAYISI</a:t>
            </a:r>
            <a:r>
              <a:rPr lang="ky-KG" sz="1600" b="1" dirty="0">
                <a:solidFill>
                  <a:srgbClr val="C00000"/>
                </a:solidFill>
              </a:rPr>
              <a:t>:</a:t>
            </a:r>
            <a:r>
              <a:rPr lang="tr-TR" sz="1600" b="1" dirty="0">
                <a:solidFill>
                  <a:srgbClr val="C00000"/>
                </a:solidFill>
              </a:rPr>
              <a:t> </a:t>
            </a:r>
            <a:r>
              <a:rPr lang="ky-KG" sz="1600" b="1" dirty="0" smtClean="0">
                <a:solidFill>
                  <a:srgbClr val="C00000"/>
                </a:solidFill>
              </a:rPr>
              <a:t> </a:t>
            </a:r>
            <a:endParaRPr lang="ky-KG" sz="1600" b="1" dirty="0">
              <a:solidFill>
                <a:srgbClr val="C00000"/>
              </a:solidFill>
            </a:endParaRPr>
          </a:p>
          <a:p>
            <a:r>
              <a:rPr lang="ky-KG" sz="1600" b="1" dirty="0" smtClean="0">
                <a:solidFill>
                  <a:srgbClr val="0070C0"/>
                </a:solidFill>
              </a:rPr>
              <a:t>АНКЕТАГА ЖООП БЕРГЕНДЕРДИН САНЫ</a:t>
            </a:r>
            <a:r>
              <a:rPr lang="tr-TR" sz="1600" b="1" dirty="0" smtClean="0">
                <a:solidFill>
                  <a:srgbClr val="0070C0"/>
                </a:solidFill>
              </a:rPr>
              <a:t> </a:t>
            </a:r>
            <a:r>
              <a:rPr lang="ky-KG" sz="1600" b="1" dirty="0">
                <a:solidFill>
                  <a:srgbClr val="0070C0"/>
                </a:solidFill>
              </a:rPr>
              <a:t>(</a:t>
            </a:r>
            <a:r>
              <a:rPr lang="tr-TR" sz="1600" b="1" dirty="0">
                <a:solidFill>
                  <a:srgbClr val="0070C0"/>
                </a:solidFill>
              </a:rPr>
              <a:t>GOOGLE FORMS </a:t>
            </a:r>
            <a:r>
              <a:rPr lang="ky-KG" sz="16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tr-TR" sz="1600" b="1" dirty="0" smtClean="0">
                <a:solidFill>
                  <a:srgbClr val="0070C0"/>
                </a:solidFill>
              </a:rPr>
              <a:t>ANKETİ YANITLAYAN </a:t>
            </a:r>
            <a:r>
              <a:rPr lang="tr-TR" sz="1600" b="1" dirty="0">
                <a:solidFill>
                  <a:srgbClr val="0070C0"/>
                </a:solidFill>
              </a:rPr>
              <a:t>MEZUN SAYISI</a:t>
            </a:r>
            <a:r>
              <a:rPr lang="ky-KG" sz="1600" b="1" dirty="0">
                <a:solidFill>
                  <a:srgbClr val="0070C0"/>
                </a:solidFill>
              </a:rPr>
              <a:t> </a:t>
            </a:r>
            <a:r>
              <a:rPr lang="ky-KG" sz="1600" b="1" dirty="0" smtClean="0">
                <a:solidFill>
                  <a:srgbClr val="0070C0"/>
                </a:solidFill>
              </a:rPr>
              <a:t>(</a:t>
            </a:r>
            <a:r>
              <a:rPr lang="tr-TR" sz="1600" b="1" dirty="0" smtClean="0">
                <a:solidFill>
                  <a:srgbClr val="0070C0"/>
                </a:solidFill>
              </a:rPr>
              <a:t>GOOGLE FORMS</a:t>
            </a:r>
            <a:r>
              <a:rPr lang="ky-KG" sz="1600" b="1" dirty="0" smtClean="0">
                <a:solidFill>
                  <a:srgbClr val="0070C0"/>
                </a:solidFill>
              </a:rPr>
              <a:t>) </a:t>
            </a:r>
            <a:r>
              <a:rPr lang="tr-TR" sz="1600" b="1" dirty="0" smtClean="0">
                <a:solidFill>
                  <a:srgbClr val="0070C0"/>
                </a:solidFill>
              </a:rPr>
              <a:t>: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8" y="498331"/>
            <a:ext cx="7668344" cy="45719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468" y="354315"/>
            <a:ext cx="7164288" cy="45719"/>
          </a:xfrm>
          <a:prstGeom prst="rect">
            <a:avLst/>
          </a:prstGeom>
          <a:solidFill>
            <a:srgbClr val="0084D6"/>
          </a:solidFill>
          <a:ln>
            <a:solidFill>
              <a:srgbClr val="008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9731" y="35363"/>
            <a:ext cx="698713" cy="7293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904148" y="1498796"/>
            <a:ext cx="26282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87</a:t>
            </a:r>
            <a:r>
              <a:rPr lang="en-US" sz="2400" b="1" dirty="0" smtClean="0">
                <a:solidFill>
                  <a:srgbClr val="C00000"/>
                </a:solidFill>
              </a:rPr>
              <a:t>7</a:t>
            </a:r>
            <a:endParaRPr lang="tr-TR" sz="2400" b="1" dirty="0" smtClean="0">
              <a:solidFill>
                <a:srgbClr val="C00000"/>
              </a:solidFill>
            </a:endParaRPr>
          </a:p>
          <a:p>
            <a:endParaRPr lang="tr-TR" sz="1400" b="1" dirty="0" smtClean="0"/>
          </a:p>
          <a:p>
            <a:r>
              <a:rPr lang="ru-RU" sz="2400" b="1" dirty="0" smtClean="0">
                <a:solidFill>
                  <a:srgbClr val="0070C0"/>
                </a:solidFill>
              </a:rPr>
              <a:t>625</a:t>
            </a:r>
            <a:r>
              <a:rPr lang="tr-TR" sz="2400" b="1" dirty="0" smtClean="0">
                <a:solidFill>
                  <a:srgbClr val="0070C0"/>
                </a:solidFill>
              </a:rPr>
              <a:t> (</a:t>
            </a:r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r>
              <a:rPr lang="tr-TR" sz="2400" b="1" dirty="0" smtClean="0">
                <a:solidFill>
                  <a:srgbClr val="0070C0"/>
                </a:solidFill>
              </a:rPr>
              <a:t>1,</a:t>
            </a:r>
            <a:r>
              <a:rPr lang="en-US" sz="2400" b="1" dirty="0">
                <a:solidFill>
                  <a:srgbClr val="0070C0"/>
                </a:solidFill>
              </a:rPr>
              <a:t>3</a:t>
            </a:r>
            <a:r>
              <a:rPr lang="tr-TR" sz="2400" b="1" dirty="0" smtClean="0">
                <a:solidFill>
                  <a:srgbClr val="0070C0"/>
                </a:solidFill>
              </a:rPr>
              <a:t>%)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3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028245"/>
              </p:ext>
            </p:extLst>
          </p:nvPr>
        </p:nvGraphicFramePr>
        <p:xfrm>
          <a:off x="107504" y="1844824"/>
          <a:ext cx="8801492" cy="4739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1241013" y="149935"/>
            <a:ext cx="6696744" cy="646331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2023-2024 Б</a:t>
            </a:r>
            <a:r>
              <a:rPr lang="ky-KG" b="1" dirty="0" smtClean="0"/>
              <a:t>ҮТҮРҮҮЧҮЛӨРҮНҮН ИШКЕ ОРНОШУУ %</a:t>
            </a:r>
            <a:endParaRPr lang="ru-RU" b="1" dirty="0" smtClean="0"/>
          </a:p>
          <a:p>
            <a:pPr algn="ctr"/>
            <a:r>
              <a:rPr lang="tr-TR" b="1" dirty="0" smtClean="0"/>
              <a:t>20</a:t>
            </a:r>
            <a:r>
              <a:rPr lang="ky-KG" b="1" dirty="0" smtClean="0"/>
              <a:t>23</a:t>
            </a:r>
            <a:r>
              <a:rPr lang="tr-TR" b="1" dirty="0" smtClean="0"/>
              <a:t>-202</a:t>
            </a:r>
            <a:r>
              <a:rPr lang="ru-RU" b="1" dirty="0" smtClean="0"/>
              <a:t>4</a:t>
            </a:r>
            <a:r>
              <a:rPr lang="tr-TR" b="1" dirty="0" smtClean="0"/>
              <a:t> MEZUNLARININ İSTİHDAM ORANI</a:t>
            </a:r>
            <a:endParaRPr lang="tr-TR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53" y="149935"/>
            <a:ext cx="698713" cy="729341"/>
          </a:xfrm>
          <a:prstGeom prst="rect">
            <a:avLst/>
          </a:prstGeom>
        </p:spPr>
      </p:pic>
      <p:sp>
        <p:nvSpPr>
          <p:cNvPr id="6" name="6 Metin kutusu"/>
          <p:cNvSpPr txBox="1"/>
          <p:nvPr/>
        </p:nvSpPr>
        <p:spPr>
          <a:xfrm>
            <a:off x="539552" y="980728"/>
            <a:ext cx="5400600" cy="11079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y-KG" sz="1600" b="1" dirty="0" smtClean="0">
                <a:solidFill>
                  <a:srgbClr val="C00000"/>
                </a:solidFill>
              </a:rPr>
              <a:t>2023-2024 ж.ж. ЖАЛПЫ БҮТҮРҮҮЧҮЛӨРДҮН САНЫ:</a:t>
            </a:r>
          </a:p>
          <a:p>
            <a:r>
              <a:rPr lang="tr-TR" sz="1600" b="1" dirty="0" smtClean="0">
                <a:solidFill>
                  <a:srgbClr val="C00000"/>
                </a:solidFill>
              </a:rPr>
              <a:t>20</a:t>
            </a:r>
            <a:r>
              <a:rPr lang="ky-KG" sz="1600" b="1" dirty="0" smtClean="0">
                <a:solidFill>
                  <a:srgbClr val="C00000"/>
                </a:solidFill>
              </a:rPr>
              <a:t>23</a:t>
            </a:r>
            <a:r>
              <a:rPr lang="tr-TR" sz="1600" b="1" dirty="0" smtClean="0">
                <a:solidFill>
                  <a:srgbClr val="C00000"/>
                </a:solidFill>
              </a:rPr>
              <a:t>-202</a:t>
            </a:r>
            <a:r>
              <a:rPr lang="ky-KG" sz="1600" b="1" dirty="0" smtClean="0">
                <a:solidFill>
                  <a:srgbClr val="C00000"/>
                </a:solidFill>
              </a:rPr>
              <a:t>4</a:t>
            </a:r>
            <a:r>
              <a:rPr lang="tr-TR" sz="1600" b="1" dirty="0" smtClean="0">
                <a:solidFill>
                  <a:srgbClr val="C00000"/>
                </a:solidFill>
              </a:rPr>
              <a:t>  E.Ö. YILI </a:t>
            </a:r>
            <a:r>
              <a:rPr lang="tr-TR" sz="1600" b="1" dirty="0">
                <a:solidFill>
                  <a:srgbClr val="C00000"/>
                </a:solidFill>
              </a:rPr>
              <a:t>TOPLAM </a:t>
            </a:r>
            <a:r>
              <a:rPr lang="tr-TR" sz="1600" b="1" dirty="0" smtClean="0">
                <a:solidFill>
                  <a:srgbClr val="C00000"/>
                </a:solidFill>
              </a:rPr>
              <a:t>MEZUN </a:t>
            </a:r>
            <a:r>
              <a:rPr lang="tr-TR" sz="1600" b="1" dirty="0">
                <a:solidFill>
                  <a:srgbClr val="C00000"/>
                </a:solidFill>
              </a:rPr>
              <a:t>SAYISI</a:t>
            </a:r>
            <a:r>
              <a:rPr lang="ky-KG" sz="1600" b="1" dirty="0">
                <a:solidFill>
                  <a:srgbClr val="C00000"/>
                </a:solidFill>
              </a:rPr>
              <a:t>:</a:t>
            </a:r>
            <a:r>
              <a:rPr lang="tr-TR" sz="1600" b="1" dirty="0">
                <a:solidFill>
                  <a:srgbClr val="C00000"/>
                </a:solidFill>
              </a:rPr>
              <a:t> </a:t>
            </a:r>
            <a:r>
              <a:rPr lang="ky-KG" sz="1600" b="1" dirty="0" smtClean="0">
                <a:solidFill>
                  <a:srgbClr val="C00000"/>
                </a:solidFill>
              </a:rPr>
              <a:t> </a:t>
            </a:r>
            <a:endParaRPr lang="ky-KG" sz="1600" b="1" dirty="0">
              <a:solidFill>
                <a:srgbClr val="C00000"/>
              </a:solidFill>
            </a:endParaRPr>
          </a:p>
          <a:p>
            <a:r>
              <a:rPr lang="ky-KG" sz="1600" b="1" dirty="0" smtClean="0">
                <a:solidFill>
                  <a:srgbClr val="0070C0"/>
                </a:solidFill>
              </a:rPr>
              <a:t>АНКЕТАГА ЖООП БЕРГЕНДЕРДИН САНЫ</a:t>
            </a:r>
            <a:r>
              <a:rPr lang="tr-TR" sz="1600" b="1" dirty="0" smtClean="0">
                <a:solidFill>
                  <a:srgbClr val="0070C0"/>
                </a:solidFill>
              </a:rPr>
              <a:t> </a:t>
            </a:r>
            <a:r>
              <a:rPr lang="ky-KG" sz="1600" b="1" dirty="0">
                <a:solidFill>
                  <a:srgbClr val="0070C0"/>
                </a:solidFill>
              </a:rPr>
              <a:t>(</a:t>
            </a:r>
            <a:r>
              <a:rPr lang="tr-TR" sz="1600" b="1" dirty="0">
                <a:solidFill>
                  <a:srgbClr val="0070C0"/>
                </a:solidFill>
              </a:rPr>
              <a:t>GOOGLE </a:t>
            </a:r>
            <a:r>
              <a:rPr lang="tr-TR" sz="1600" b="1" dirty="0" smtClean="0">
                <a:solidFill>
                  <a:srgbClr val="0070C0"/>
                </a:solidFill>
              </a:rPr>
              <a:t>FORMS</a:t>
            </a:r>
            <a:r>
              <a:rPr lang="ky-KG" sz="1600" b="1" dirty="0" smtClean="0">
                <a:solidFill>
                  <a:srgbClr val="0070C0"/>
                </a:solidFill>
              </a:rPr>
              <a:t>)</a:t>
            </a:r>
            <a:r>
              <a:rPr lang="tr-TR" sz="1600" b="1" dirty="0" smtClean="0">
                <a:solidFill>
                  <a:srgbClr val="0070C0"/>
                </a:solidFill>
              </a:rPr>
              <a:t> </a:t>
            </a:r>
            <a:r>
              <a:rPr lang="ky-KG" sz="16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tr-TR" sz="1600" b="1" dirty="0" smtClean="0">
                <a:solidFill>
                  <a:srgbClr val="0070C0"/>
                </a:solidFill>
              </a:rPr>
              <a:t>ANKETİ YANITLAYAN </a:t>
            </a:r>
            <a:r>
              <a:rPr lang="tr-TR" sz="1600" b="1" dirty="0">
                <a:solidFill>
                  <a:srgbClr val="0070C0"/>
                </a:solidFill>
              </a:rPr>
              <a:t>MEZUN SAYISI</a:t>
            </a:r>
            <a:r>
              <a:rPr lang="ky-KG" sz="1600" b="1" dirty="0">
                <a:solidFill>
                  <a:srgbClr val="0070C0"/>
                </a:solidFill>
              </a:rPr>
              <a:t> </a:t>
            </a:r>
            <a:r>
              <a:rPr lang="ky-KG" sz="1600" b="1" dirty="0" smtClean="0">
                <a:solidFill>
                  <a:srgbClr val="0070C0"/>
                </a:solidFill>
              </a:rPr>
              <a:t>(</a:t>
            </a:r>
            <a:r>
              <a:rPr lang="tr-TR" sz="1600" b="1" dirty="0" smtClean="0">
                <a:solidFill>
                  <a:srgbClr val="0070C0"/>
                </a:solidFill>
              </a:rPr>
              <a:t>GOOGLE FORMS</a:t>
            </a:r>
            <a:r>
              <a:rPr lang="ky-KG" sz="1600" b="1" dirty="0" smtClean="0">
                <a:solidFill>
                  <a:srgbClr val="0070C0"/>
                </a:solidFill>
              </a:rPr>
              <a:t>) </a:t>
            </a:r>
            <a:r>
              <a:rPr lang="tr-TR" sz="1600" b="1" dirty="0" smtClean="0">
                <a:solidFill>
                  <a:srgbClr val="0070C0"/>
                </a:solidFill>
              </a:rPr>
              <a:t>: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04148" y="989138"/>
            <a:ext cx="26282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150</a:t>
            </a:r>
            <a:endParaRPr lang="tr-TR" sz="2400" b="1" dirty="0" smtClean="0">
              <a:solidFill>
                <a:srgbClr val="C00000"/>
              </a:solidFill>
            </a:endParaRPr>
          </a:p>
          <a:p>
            <a:endParaRPr lang="tr-TR" sz="1400" b="1" dirty="0" smtClean="0"/>
          </a:p>
          <a:p>
            <a:r>
              <a:rPr lang="tr-TR" sz="2400" b="1" dirty="0" smtClean="0">
                <a:solidFill>
                  <a:srgbClr val="0070C0"/>
                </a:solidFill>
              </a:rPr>
              <a:t>92 (61,</a:t>
            </a:r>
            <a:r>
              <a:rPr lang="en-US" sz="2400" b="1" dirty="0">
                <a:solidFill>
                  <a:srgbClr val="0070C0"/>
                </a:solidFill>
              </a:rPr>
              <a:t>3</a:t>
            </a:r>
            <a:r>
              <a:rPr lang="tr-TR" sz="2400" b="1" dirty="0" smtClean="0">
                <a:solidFill>
                  <a:srgbClr val="0070C0"/>
                </a:solidFill>
              </a:rPr>
              <a:t>%)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etin kutusu"/>
          <p:cNvSpPr txBox="1"/>
          <p:nvPr/>
        </p:nvSpPr>
        <p:spPr>
          <a:xfrm>
            <a:off x="933121" y="116632"/>
            <a:ext cx="7776864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2023-2024 </a:t>
            </a:r>
            <a:r>
              <a:rPr lang="ky-KG" sz="2000" b="1" dirty="0" smtClean="0"/>
              <a:t>БҮТҮРҮҮЧҮЛӨРҮНҮН СЕКТОРДУК АНАЛИЗИ</a:t>
            </a:r>
            <a:endParaRPr lang="tr-TR" sz="2000" b="1" dirty="0" smtClean="0"/>
          </a:p>
          <a:p>
            <a:pPr algn="ctr"/>
            <a:r>
              <a:rPr lang="en-US" sz="2000" b="1" dirty="0" smtClean="0"/>
              <a:t>20</a:t>
            </a:r>
            <a:r>
              <a:rPr lang="tr-TR" sz="2000" b="1" dirty="0" smtClean="0"/>
              <a:t>23</a:t>
            </a:r>
            <a:r>
              <a:rPr lang="en-US" sz="2000" b="1" dirty="0" smtClean="0"/>
              <a:t>-202</a:t>
            </a:r>
            <a:r>
              <a:rPr lang="tr-TR" sz="2000" b="1" dirty="0" smtClean="0"/>
              <a:t>4 </a:t>
            </a:r>
            <a:r>
              <a:rPr lang="tr-TR" sz="2000" b="1" dirty="0"/>
              <a:t>MEZUNLARININ SEKTÖREL DAĞILIM ORANLARI</a:t>
            </a:r>
          </a:p>
        </p:txBody>
      </p:sp>
      <p:graphicFrame>
        <p:nvGraphicFramePr>
          <p:cNvPr id="10" name="Grafik 9"/>
          <p:cNvGraphicFramePr/>
          <p:nvPr>
            <p:extLst>
              <p:ext uri="{D42A27DB-BD31-4B8C-83A1-F6EECF244321}">
                <p14:modId xmlns:p14="http://schemas.microsoft.com/office/powerpoint/2010/main" val="519166919"/>
              </p:ext>
            </p:extLst>
          </p:nvPr>
        </p:nvGraphicFramePr>
        <p:xfrm>
          <a:off x="395536" y="2132856"/>
          <a:ext cx="8280920" cy="47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4D07ED39-EF6F-49D2-ABD3-9FC2828F0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231" y="235814"/>
            <a:ext cx="683568" cy="469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5 Metin kutusu">
            <a:extLst>
              <a:ext uri="{FF2B5EF4-FFF2-40B4-BE49-F238E27FC236}">
                <a16:creationId xmlns="" xmlns:a16="http://schemas.microsoft.com/office/drawing/2014/main" id="{082E3C0C-7553-4A76-9D5D-60889CF1732D}"/>
              </a:ext>
            </a:extLst>
          </p:cNvPr>
          <p:cNvSpPr txBox="1"/>
          <p:nvPr/>
        </p:nvSpPr>
        <p:spPr>
          <a:xfrm>
            <a:off x="249788" y="1155068"/>
            <a:ext cx="5402332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y-KG" sz="1400" b="1" dirty="0" smtClean="0"/>
              <a:t>АНКЕТА ТОЛТУРГАНДАР/</a:t>
            </a:r>
            <a:r>
              <a:rPr lang="tr-TR" sz="1400" b="1" dirty="0" smtClean="0"/>
              <a:t>ANKET DOLDURANLAR: 625</a:t>
            </a:r>
            <a:endParaRPr lang="tr-TR" sz="1400" b="1" dirty="0"/>
          </a:p>
          <a:p>
            <a:r>
              <a:rPr lang="ru-RU" sz="1400" b="1" dirty="0" smtClean="0"/>
              <a:t>ИШКЕ ОРНОШКОНДОР/</a:t>
            </a:r>
            <a:r>
              <a:rPr lang="tr-TR" sz="1400" b="1" dirty="0" smtClean="0"/>
              <a:t>İSTİHDAM EDİLENLER: 448</a:t>
            </a:r>
            <a:endParaRPr lang="tr-TR" sz="1400" b="1" dirty="0"/>
          </a:p>
          <a:p>
            <a:r>
              <a:rPr lang="ru-RU" sz="1400" b="1" dirty="0" smtClean="0"/>
              <a:t>ИШКЕ ОРНОШКОНДО %/</a:t>
            </a:r>
            <a:r>
              <a:rPr lang="tr-TR" sz="1400" b="1" dirty="0" smtClean="0"/>
              <a:t>İSTİHDAM EDİLENLER ORANI: </a:t>
            </a:r>
            <a:r>
              <a:rPr lang="tr-TR" sz="1400" b="1" dirty="0"/>
              <a:t>% </a:t>
            </a:r>
            <a:r>
              <a:rPr lang="tr-TR" sz="1400" b="1" dirty="0" smtClean="0"/>
              <a:t>72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219427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8"/>
          <p:cNvGraphicFramePr/>
          <p:nvPr>
            <p:extLst>
              <p:ext uri="{D42A27DB-BD31-4B8C-83A1-F6EECF244321}">
                <p14:modId xmlns:p14="http://schemas.microsoft.com/office/powerpoint/2010/main" val="3616061711"/>
              </p:ext>
            </p:extLst>
          </p:nvPr>
        </p:nvGraphicFramePr>
        <p:xfrm>
          <a:off x="522953" y="1916837"/>
          <a:ext cx="8359265" cy="4553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4 Metin kutusu">
            <a:extLst>
              <a:ext uri="{FF2B5EF4-FFF2-40B4-BE49-F238E27FC236}">
                <a16:creationId xmlns="" xmlns:a16="http://schemas.microsoft.com/office/drawing/2014/main" id="{98EAAD5C-8FC4-48EF-B7AF-995CAB275665}"/>
              </a:ext>
            </a:extLst>
          </p:cNvPr>
          <p:cNvSpPr txBox="1"/>
          <p:nvPr/>
        </p:nvSpPr>
        <p:spPr>
          <a:xfrm>
            <a:off x="683568" y="116632"/>
            <a:ext cx="7776864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2023-2024 </a:t>
            </a:r>
            <a:r>
              <a:rPr lang="ky-KG" sz="2000" b="1" dirty="0" smtClean="0"/>
              <a:t>БҮТҮРҮҮЧҮЛӨРҮНҮН КЕСИБИ БОЮНЧА %</a:t>
            </a:r>
            <a:endParaRPr lang="tr-TR" sz="2000" b="1" dirty="0" smtClean="0"/>
          </a:p>
          <a:p>
            <a:pPr algn="ctr"/>
            <a:r>
              <a:rPr lang="en-US" sz="2000" b="1" dirty="0" smtClean="0"/>
              <a:t>20</a:t>
            </a:r>
            <a:r>
              <a:rPr lang="tr-TR" sz="2000" b="1" dirty="0" smtClean="0"/>
              <a:t>23</a:t>
            </a:r>
            <a:r>
              <a:rPr lang="en-US" sz="2000" b="1" dirty="0" smtClean="0"/>
              <a:t>-202</a:t>
            </a:r>
            <a:r>
              <a:rPr lang="tr-TR" sz="2000" b="1" dirty="0" smtClean="0"/>
              <a:t>4</a:t>
            </a:r>
            <a:r>
              <a:rPr lang="en-US" sz="2000" b="1" dirty="0" smtClean="0"/>
              <a:t> </a:t>
            </a:r>
            <a:r>
              <a:rPr lang="tr-TR" sz="2000" b="1" dirty="0" smtClean="0"/>
              <a:t>MEZUNLARININ </a:t>
            </a:r>
            <a:r>
              <a:rPr lang="tr-TR" sz="2000" b="1" dirty="0"/>
              <a:t>ALANA GÖRE DAĞILIM ORANLARI</a:t>
            </a:r>
          </a:p>
        </p:txBody>
      </p:sp>
      <p:sp>
        <p:nvSpPr>
          <p:cNvPr id="7" name="5 Metin kutusu">
            <a:extLst>
              <a:ext uri="{FF2B5EF4-FFF2-40B4-BE49-F238E27FC236}">
                <a16:creationId xmlns="" xmlns:a16="http://schemas.microsoft.com/office/drawing/2014/main" id="{082E3C0C-7553-4A76-9D5D-60889CF1732D}"/>
              </a:ext>
            </a:extLst>
          </p:cNvPr>
          <p:cNvSpPr txBox="1"/>
          <p:nvPr/>
        </p:nvSpPr>
        <p:spPr>
          <a:xfrm>
            <a:off x="249788" y="1155068"/>
            <a:ext cx="5402332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y-KG" sz="1400" b="1" dirty="0" smtClean="0"/>
              <a:t>АНКЕТА ТОЛТУРГАНДАР/</a:t>
            </a:r>
            <a:r>
              <a:rPr lang="tr-TR" sz="1400" b="1" dirty="0" smtClean="0"/>
              <a:t>ANKET DOLDURANLAR: 625</a:t>
            </a:r>
            <a:endParaRPr lang="tr-TR" sz="1400" b="1" dirty="0"/>
          </a:p>
          <a:p>
            <a:r>
              <a:rPr lang="ru-RU" sz="1400" b="1" dirty="0" smtClean="0"/>
              <a:t>ИШКЕ ОРНОШКОНДОР/</a:t>
            </a:r>
            <a:r>
              <a:rPr lang="tr-TR" sz="1400" b="1" dirty="0" smtClean="0"/>
              <a:t>İSTİHDAM EDİLEN</a:t>
            </a:r>
            <a:r>
              <a:rPr lang="ru-RU" sz="1400" b="1" dirty="0" smtClean="0"/>
              <a:t>ДУК</a:t>
            </a:r>
            <a:r>
              <a:rPr lang="tr-TR" sz="1400" b="1" dirty="0" smtClean="0"/>
              <a:t>: 448</a:t>
            </a:r>
            <a:endParaRPr lang="tr-TR" sz="1400" b="1" dirty="0"/>
          </a:p>
          <a:p>
            <a:r>
              <a:rPr lang="ru-RU" sz="1400" b="1" dirty="0" smtClean="0"/>
              <a:t>ИШКЕ ОРНОШКОНДО %/</a:t>
            </a:r>
            <a:r>
              <a:rPr lang="tr-TR" sz="1400" b="1" dirty="0" smtClean="0"/>
              <a:t>İSTİHDAM EDİLENLER ORANI: </a:t>
            </a:r>
            <a:r>
              <a:rPr lang="tr-TR" sz="1400" b="1" dirty="0"/>
              <a:t>% </a:t>
            </a:r>
            <a:r>
              <a:rPr lang="tr-TR" sz="1400" b="1" dirty="0" smtClean="0"/>
              <a:t>72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81843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59275</TotalTime>
  <Words>337</Words>
  <Application>Microsoft Office PowerPoint</Application>
  <PresentationFormat>Экран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usr-ktmu</dc:creator>
  <cp:lastModifiedBy>Admin</cp:lastModifiedBy>
  <cp:revision>166</cp:revision>
  <cp:lastPrinted>2025-01-20T09:31:15Z</cp:lastPrinted>
  <dcterms:created xsi:type="dcterms:W3CDTF">2013-06-26T08:13:03Z</dcterms:created>
  <dcterms:modified xsi:type="dcterms:W3CDTF">2025-01-20T10:09:36Z</dcterms:modified>
</cp:coreProperties>
</file>